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  <p:sldId id="270" r:id="rId6"/>
    <p:sldId id="256" r:id="rId7"/>
    <p:sldId id="257" r:id="rId8"/>
    <p:sldId id="258" r:id="rId9"/>
    <p:sldId id="260" r:id="rId10"/>
    <p:sldId id="263" r:id="rId11"/>
    <p:sldId id="261" r:id="rId12"/>
    <p:sldId id="262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AA63-2C0D-471E-BFE0-B76EF882C24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569F-C7B3-467F-BDDC-D444B7DE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material for Lecture </a:t>
            </a:r>
            <a:r>
              <a:rPr lang="en-US" dirty="0" smtClean="0"/>
              <a:t>1A&amp;B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material for 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9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000" b="1" kern="0" smtClean="0">
                <a:solidFill>
                  <a:schemeClr val="tx1"/>
                </a:solidFill>
              </a:rPr>
              <a:t>Hormones Released from the Anterior Pituitary or Adenohypophysis</a:t>
            </a:r>
            <a:endParaRPr lang="en-US" sz="4000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981200"/>
            <a:ext cx="4495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1" i="1" u="sng" kern="0" smtClean="0"/>
              <a:t>Somatotrophs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kern="0" smtClean="0"/>
              <a:t>	Human Growth Hormone (hGH)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kern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kern="0" smtClean="0"/>
              <a:t>Hypothalamic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kern="0" smtClean="0"/>
              <a:t>	hGH releasing hormone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kern="0" smtClean="0"/>
              <a:t>	hGH inhibiting hormone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kern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kern="0" smtClean="0"/>
              <a:t>Target Tissues</a:t>
            </a:r>
            <a:r>
              <a:rPr lang="en-US" sz="2400" b="1" kern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kern="0" smtClean="0"/>
              <a:t>	General body cells, particularly bone, muscle, cartilage, and the liver.</a:t>
            </a:r>
          </a:p>
        </p:txBody>
      </p:sp>
      <p:pic>
        <p:nvPicPr>
          <p:cNvPr id="5" name="Picture 5" descr="ENDO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11350"/>
            <a:ext cx="4419600" cy="43370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4C34-A3F3-4938-8203-6FF8B6982E9E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129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000" b="1" kern="0" smtClean="0">
                <a:solidFill>
                  <a:schemeClr val="tx1"/>
                </a:solidFill>
              </a:rPr>
              <a:t>Hormones Released from the Anterior Pituitary or Adenohypophysis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2057400"/>
            <a:ext cx="4800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u="sng" kern="0" smtClean="0"/>
              <a:t>Hormone affects: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800" b="1" i="1" u="sng" kern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kern="0" smtClean="0"/>
              <a:t>promotes the synthesis of insulin-like growth factors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kern="0" smtClean="0"/>
              <a:t>Controls normal growth patterns by increasing protein synthesis, lipolysis, ATP production, and carbohydrate metabolism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kern="0" smtClean="0"/>
              <a:t>In adults, it help maintain muscle and bone mass and promote healing and tissue repair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b="1" kern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b="1" kern="0" smtClean="0"/>
          </a:p>
        </p:txBody>
      </p:sp>
      <p:pic>
        <p:nvPicPr>
          <p:cNvPr id="5" name="Picture 6" descr="177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3292475" cy="518160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7FA0B2-A836-4024-8903-1C38B5E63F45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9738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304800"/>
            <a:ext cx="86106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600" b="1" kern="0" smtClean="0">
                <a:solidFill>
                  <a:schemeClr val="tx1"/>
                </a:solidFill>
              </a:rPr>
              <a:t>Hormones Released from the Anterior Pituitary or Adenohypophysis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371600"/>
            <a:ext cx="4800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u="sng" kern="0" dirty="0" smtClean="0"/>
              <a:t>Hypo-secretion</a:t>
            </a:r>
            <a:r>
              <a:rPr lang="en-US" sz="2400" b="1" kern="0" dirty="0" smtClean="0"/>
              <a:t>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800" b="1" kern="0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kern="0" dirty="0" smtClean="0"/>
              <a:t>During childhood causes pituitary Dwarfism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2000" b="1" kern="0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u="sng" kern="0" dirty="0" smtClean="0"/>
              <a:t>Hyper-secretion: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 smtClean="0"/>
              <a:t>	</a:t>
            </a:r>
            <a:r>
              <a:rPr lang="en-US" sz="2000" b="1" kern="0" dirty="0" smtClean="0"/>
              <a:t>During childhood causes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kern="0" dirty="0" smtClean="0"/>
              <a:t>		Gigantism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 smtClean="0"/>
              <a:t>	</a:t>
            </a:r>
            <a:r>
              <a:rPr lang="en-US" sz="2000" b="1" kern="0" dirty="0" smtClean="0"/>
              <a:t>During Adulthood causes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 smtClean="0"/>
              <a:t>	</a:t>
            </a:r>
            <a:r>
              <a:rPr lang="en-US" sz="2000" b="1" kern="0" dirty="0" smtClean="0"/>
              <a:t>Acromegaly:  Enlargement of the small bones of the hand and feet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kern="0" dirty="0" smtClean="0"/>
              <a:t>	Enlargement of the cranium, nose, and lower jaw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kern="0" dirty="0" smtClean="0"/>
              <a:t>	Tongue, liver, and kidneys become enlarged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 smtClean="0"/>
              <a:t>	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2000" b="1" kern="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 smtClean="0"/>
              <a:t>	</a:t>
            </a:r>
          </a:p>
        </p:txBody>
      </p:sp>
      <p:pic>
        <p:nvPicPr>
          <p:cNvPr id="4" name="Picture 7" descr="acrome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810000" cy="2738438"/>
          </a:xfrm>
          <a:prstGeom prst="rect">
            <a:avLst/>
          </a:prstGeom>
          <a:noFill/>
        </p:spPr>
      </p:pic>
      <p:pic>
        <p:nvPicPr>
          <p:cNvPr id="5" name="Picture 8" descr="acrome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114800"/>
            <a:ext cx="4057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101258-8DE3-4C21-BB51-9EA680DE09ED}" type="slidenum">
              <a:rPr lang="en-US" sz="1400"/>
              <a:pPr eaLnBrk="1" hangingPunct="1"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224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600" y="1524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3600" b="1" kern="0" smtClean="0"/>
              <a:t>Pituitary Dwarfism</a:t>
            </a:r>
            <a:r>
              <a:rPr lang="en-US" kern="0" smtClean="0"/>
              <a:t>  </a:t>
            </a:r>
            <a:br>
              <a:rPr lang="en-US" kern="0" smtClean="0"/>
            </a:br>
            <a:endParaRPr lang="en-US" kern="0" smtClean="0"/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533400" y="1066800"/>
            <a:ext cx="81534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Dwarfism is a condition in which the growth of the individual is very slow or delayed.  Decreased bodily growth is due to </a:t>
            </a:r>
            <a:r>
              <a:rPr lang="en-US" sz="2000" kern="0" dirty="0" err="1" smtClean="0"/>
              <a:t>hyposecretion</a:t>
            </a:r>
            <a:r>
              <a:rPr lang="en-US" sz="2000" kern="0" dirty="0" smtClean="0"/>
              <a:t> of </a:t>
            </a:r>
            <a:r>
              <a:rPr lang="en-US" sz="2000" kern="0" dirty="0" err="1" smtClean="0"/>
              <a:t>hGH</a:t>
            </a:r>
            <a:r>
              <a:rPr lang="en-US" sz="2000" kern="0" dirty="0" smtClean="0"/>
              <a:t>. The end result is a proportionate little person, because height as well as growth of other structures are also decreased.</a:t>
            </a:r>
          </a:p>
          <a:p>
            <a:endParaRPr lang="en-US" sz="800" kern="0" dirty="0" smtClean="0"/>
          </a:p>
          <a:p>
            <a:r>
              <a:rPr lang="en-US" sz="2000" b="1" kern="0" dirty="0" smtClean="0"/>
              <a:t>Can be caused by gene mutations:</a:t>
            </a:r>
          </a:p>
          <a:p>
            <a:r>
              <a:rPr lang="en-US" sz="2000" kern="0" dirty="0" smtClean="0"/>
              <a:t>Appears to be disruption on different areas of chromosome 3 and 7. Some studies have isolated defects for the production of pituitary hormones to the short arm (the "p" end) of chromosome 3 at a specific location of 3p11. Other studies have found changes on the short arm of chromosome 7.</a:t>
            </a:r>
          </a:p>
          <a:p>
            <a:endParaRPr lang="en-US" sz="800" kern="0" dirty="0" smtClean="0"/>
          </a:p>
          <a:p>
            <a:r>
              <a:rPr lang="en-US" sz="2000" b="1" kern="0" dirty="0" smtClean="0"/>
              <a:t>Or tumors: </a:t>
            </a:r>
          </a:p>
          <a:p>
            <a:r>
              <a:rPr lang="en-US" sz="2000" kern="0" dirty="0" smtClean="0"/>
              <a:t>Most commonly </a:t>
            </a:r>
            <a:r>
              <a:rPr lang="en-US" sz="2000" kern="0" dirty="0" err="1" smtClean="0"/>
              <a:t>craniopharyngioma</a:t>
            </a:r>
            <a:r>
              <a:rPr lang="en-US" sz="2000" kern="0" dirty="0" smtClean="0"/>
              <a:t> (a tumor near the pituitary gland), children and adolescents.</a:t>
            </a:r>
          </a:p>
          <a:p>
            <a:r>
              <a:rPr lang="en-US" sz="2000" kern="0" dirty="0" smtClean="0"/>
              <a:t>Symptoms: headaches, vomiting, problems with vision (double vision), excessive drinking behaviors (polydipsia) and sleep disturbances may be common.</a:t>
            </a:r>
          </a:p>
          <a:p>
            <a:endParaRPr lang="en-US" sz="2000" kern="0" dirty="0" smtClean="0"/>
          </a:p>
          <a:p>
            <a:r>
              <a:rPr lang="en-US" kern="0" dirty="0" smtClean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C6C8C1-2FC6-47AA-BABA-C4131C554573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1449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3200" b="1" kern="0" smtClean="0"/>
              <a:t>Pituitary Gigantism</a:t>
            </a:r>
            <a:r>
              <a:rPr lang="en-US" sz="3200" kern="0" smtClean="0"/>
              <a:t> 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9600" y="914400"/>
            <a:ext cx="80772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Hyper secretion of human growth hormone (</a:t>
            </a:r>
            <a:r>
              <a:rPr lang="en-US" sz="2400" kern="0" dirty="0" err="1" smtClean="0"/>
              <a:t>hGH</a:t>
            </a:r>
            <a:r>
              <a:rPr lang="en-US" sz="2400" kern="0" dirty="0" smtClean="0"/>
              <a:t>) </a:t>
            </a:r>
            <a:r>
              <a:rPr lang="en-US" sz="2400" i="1" kern="0" dirty="0" smtClean="0"/>
              <a:t>before</a:t>
            </a:r>
            <a:r>
              <a:rPr lang="en-US" sz="2400" kern="0" dirty="0" smtClean="0"/>
              <a:t> the end of adolescence. People with pituitary gigantism can truly be giants. They can sometimes end up over 7 or 8 feet in height.</a:t>
            </a:r>
          </a:p>
          <a:p>
            <a:r>
              <a:rPr lang="en-US" sz="2400" kern="0" dirty="0" smtClean="0"/>
              <a:t>Typically caused by an adenoma (tumor) of the pituitary. </a:t>
            </a:r>
          </a:p>
        </p:txBody>
      </p:sp>
      <p:pic>
        <p:nvPicPr>
          <p:cNvPr id="4" name="Picture 4" descr="TallestWoman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64" y="3013944"/>
            <a:ext cx="4236735" cy="36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E05894-97B8-49CA-8E0C-BBEC88D45A83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8072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77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530383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34829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Organization of</a:t>
            </a:r>
          </a:p>
          <a:p>
            <a:pPr eaLnBrk="1" hangingPunct="1"/>
            <a:r>
              <a:rPr lang="en-US" sz="2800" b="1" dirty="0"/>
              <a:t>Sensory or Ascending</a:t>
            </a:r>
          </a:p>
          <a:p>
            <a:pPr eaLnBrk="1" hangingPunct="1"/>
            <a:r>
              <a:rPr lang="en-US" sz="2800" b="1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75470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77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43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7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77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3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77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43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8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4678" y="166457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Function and Structure of the Reticular Formation</a:t>
            </a:r>
            <a:endParaRPr lang="en-US" sz="3200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685800" y="1295400"/>
            <a:ext cx="792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5287" y="1371600"/>
            <a:ext cx="8001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i="1" dirty="0"/>
              <a:t>The Reticular Activating System is the attention center in the brain. It is the key to "turning on your brain," and also seems to be the center of </a:t>
            </a:r>
            <a:r>
              <a:rPr lang="en-US" sz="2000" i="1" dirty="0" smtClean="0"/>
              <a:t>motivation.  </a:t>
            </a:r>
            <a:r>
              <a:rPr lang="en-US" sz="2000" i="1" dirty="0" err="1" smtClean="0"/>
              <a:t>Ie</a:t>
            </a:r>
            <a:r>
              <a:rPr lang="en-US" sz="2000" i="1" dirty="0"/>
              <a:t>, helps mediate transitions from </a:t>
            </a:r>
            <a:r>
              <a:rPr lang="en-US" sz="2000" i="1" dirty="0" smtClean="0"/>
              <a:t>sleep and relaxed wakefulness to </a:t>
            </a:r>
            <a:r>
              <a:rPr lang="en-US" sz="2000" i="1" dirty="0"/>
              <a:t>periods of high </a:t>
            </a:r>
            <a:r>
              <a:rPr lang="en-US" sz="2000" i="1" dirty="0" smtClean="0"/>
              <a:t>attention.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In </a:t>
            </a:r>
            <a:r>
              <a:rPr lang="en-US" sz="2000" i="1" dirty="0"/>
              <a:t>order that the brain may sleep, there must be a reduction in ascending afferent activity reaching the cortex by suppression of the RAS</a:t>
            </a:r>
            <a:endParaRPr lang="en-US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/>
              <a:t>the Reticular Activating System is a very complex collection of neurons that serve as a point of convergence for signals from the external world and from interior environment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It plays </a:t>
            </a:r>
            <a:r>
              <a:rPr lang="en-US" sz="2000" i="1" dirty="0"/>
              <a:t>a significant role in determining whether a person can learn and remember things well or not, on whether or not a person is impulsive or self-controlled, on whether or not a person has high or low motor activity levels, and on whether or not a person is highly motivated or bored easily.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7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Function and Structure of the Reticular Formation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smtClean="0"/>
              <a:t>Developmental Influences:</a:t>
            </a:r>
          </a:p>
          <a:p>
            <a:r>
              <a:rPr lang="en-US" sz="2000" i="1" smtClean="0"/>
              <a:t>Preterm birth:  </a:t>
            </a:r>
            <a:r>
              <a:rPr lang="en-US" sz="2000" smtClean="0"/>
              <a:t>Regardless of birth weight or weeks of gestation, premature birth induces persistent deleterious effects on pre-attentional (arousal and sleep-wake abnormalities), attentional (reaction time and sensory gating), and cortical mechanisms throughout development</a:t>
            </a:r>
            <a:endParaRPr lang="en-US" sz="2000" i="1" smtClean="0"/>
          </a:p>
          <a:p>
            <a:r>
              <a:rPr lang="en-US" sz="2000" i="1" smtClean="0"/>
              <a:t>Smoking during pregnancy: </a:t>
            </a:r>
            <a:r>
              <a:rPr lang="en-US" sz="2000" smtClean="0"/>
              <a:t>exposure to cigarette smoke is known to produce lasting arousal, attentional and cognitive deficits in humans</a:t>
            </a:r>
            <a:endParaRPr lang="en-US" sz="2000" i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1883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Function and Structure of the Reticular Formation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smtClean="0"/>
              <a:t>Pathologies:</a:t>
            </a:r>
          </a:p>
          <a:p>
            <a:r>
              <a:rPr lang="en-US" sz="2400" i="1" smtClean="0"/>
              <a:t>Given the importance of the RAS for modulating cortical changes, disorders of the RAS should result in alterations of sleep-wake cycles and disturbances in arousal. Has been implicated  in: </a:t>
            </a:r>
          </a:p>
          <a:p>
            <a:r>
              <a:rPr lang="en-US" sz="2400" i="1" smtClean="0"/>
              <a:t>Schizophrenia</a:t>
            </a:r>
          </a:p>
          <a:p>
            <a:r>
              <a:rPr lang="en-US" sz="2400" i="1" smtClean="0"/>
              <a:t>Narcolepsy</a:t>
            </a:r>
          </a:p>
          <a:p>
            <a:r>
              <a:rPr lang="en-US" sz="2400" i="1" smtClean="0"/>
              <a:t>Progressive supranuclear  palsy (PSP)</a:t>
            </a:r>
          </a:p>
          <a:p>
            <a:r>
              <a:rPr lang="en-US" sz="2400" i="1" smtClean="0"/>
              <a:t>Depression, autism, Alzheimer’s disease, attention deficit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8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Function and Structure of the Reticular Formation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smtClean="0"/>
              <a:t>Pathologies:</a:t>
            </a:r>
          </a:p>
          <a:p>
            <a:r>
              <a:rPr lang="en-US" sz="2400" i="1" smtClean="0"/>
              <a:t>Given the importance of the RAS for modulating cortical changes, disorders of the RAS should result in alterations of sleep-wake cycles and disturbances in arousal. Has been implicated  in: </a:t>
            </a:r>
          </a:p>
          <a:p>
            <a:r>
              <a:rPr lang="en-US" sz="2400" i="1" smtClean="0"/>
              <a:t>Schizophrenia</a:t>
            </a:r>
          </a:p>
          <a:p>
            <a:r>
              <a:rPr lang="en-US" sz="2400" i="1" smtClean="0"/>
              <a:t>Narcolepsy</a:t>
            </a:r>
          </a:p>
          <a:p>
            <a:r>
              <a:rPr lang="en-US" sz="2400" i="1" smtClean="0"/>
              <a:t>Progressive supranuclear  palsy (PSP)</a:t>
            </a:r>
          </a:p>
          <a:p>
            <a:r>
              <a:rPr lang="en-US" sz="2400" i="1" smtClean="0"/>
              <a:t>Depression, autism, Alzheimer’s disease, attention deficit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0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666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New material for Lecture 1A&amp;B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material for lecture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material for Lecture 1B</dc:title>
  <dc:creator>GaryB</dc:creator>
  <cp:lastModifiedBy>Blevins, Gary</cp:lastModifiedBy>
  <cp:revision>4</cp:revision>
  <dcterms:created xsi:type="dcterms:W3CDTF">2014-10-01T22:43:07Z</dcterms:created>
  <dcterms:modified xsi:type="dcterms:W3CDTF">2015-09-29T19:14:20Z</dcterms:modified>
</cp:coreProperties>
</file>